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322" r:id="rId5"/>
    <p:sldId id="321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1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8BF"/>
    <a:srgbClr val="586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 varScale="1">
        <p:scale>
          <a:sx n="102" d="100"/>
          <a:sy n="102" d="100"/>
        </p:scale>
        <p:origin x="126" y="180"/>
      </p:cViewPr>
      <p:guideLst/>
    </p:cSldViewPr>
  </p:slideViewPr>
  <p:outlineViewPr>
    <p:cViewPr>
      <p:scale>
        <a:sx n="33" d="100"/>
        <a:sy n="33" d="100"/>
      </p:scale>
      <p:origin x="0" y="-7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12/2/2025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12/2/2025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84555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68814" y="2057400"/>
            <a:ext cx="3091027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able Placeholder 13">
            <a:extLst>
              <a:ext uri="{FF2B5EF4-FFF2-40B4-BE49-F238E27FC236}">
                <a16:creationId xmlns:a16="http://schemas.microsoft.com/office/drawing/2014/main" id="{EA708189-1532-1BDD-104F-4D8556146CEE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097463" y="2051976"/>
            <a:ext cx="6180137" cy="386753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E0EC71B-95A1-C740-6B1F-F8DF02E2D1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2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0AB10A-3CAB-D4C0-3CB1-401461802BD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468814" y="2066731"/>
            <a:ext cx="6452876" cy="3867538"/>
          </a:xfrm>
        </p:spPr>
        <p:txBody>
          <a:bodyPr lIns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2000"/>
            </a:lvl1pPr>
            <a:lvl2pPr>
              <a:lnSpc>
                <a:spcPct val="100000"/>
              </a:lnSpc>
              <a:spcAft>
                <a:spcPts val="600"/>
              </a:spcAft>
              <a:defRPr sz="2000"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 sz="2000"/>
            </a:lvl3pPr>
            <a:lvl4pPr>
              <a:lnSpc>
                <a:spcPct val="100000"/>
              </a:lnSpc>
              <a:spcAft>
                <a:spcPts val="1200"/>
              </a:spcAft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7DBA8ADB-B20F-8404-46AB-AF67E25C7C7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169196" y="2066731"/>
            <a:ext cx="3108391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14D5F7-E70A-5F97-5C8F-95B9E1B6D4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14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CB43608F-0A38-CF4A-4B3B-F1212E786FD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487488" y="2057400"/>
            <a:ext cx="9790112" cy="38862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DA3688-07D1-82D9-6818-C95E9A69C2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5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D608249-3D60-D3B2-68C5-778D0EA18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2286" y="690465"/>
            <a:ext cx="4784372" cy="5253089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bg1"/>
                </a:solidFill>
              </a:defRPr>
            </a:lvl1pPr>
            <a:lvl2pPr marL="7429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37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5583" y="737115"/>
            <a:ext cx="4640418" cy="5407091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388461" y="737115"/>
            <a:ext cx="4449712" cy="5407091"/>
          </a:xfrm>
        </p:spPr>
        <p:txBody>
          <a:bodyPr lIns="0" tIns="0" rIns="0" bIns="0" anchor="ctr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F5D75-1D8F-F695-81F8-4A6D0C67821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4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1278294"/>
            <a:ext cx="5000318" cy="490414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42169" y="-1"/>
            <a:ext cx="4635426" cy="68579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0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3508311"/>
            <a:ext cx="9923770" cy="1438762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5600" y="0"/>
            <a:ext cx="10361995" cy="3429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D179113D-0374-3934-841E-56AD5AFCF9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3828" y="5228488"/>
            <a:ext cx="9923770" cy="13682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2272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5" y="503852"/>
            <a:ext cx="9150675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50153" y="2108722"/>
            <a:ext cx="8552264" cy="4119463"/>
          </a:xfrm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BAFC1-3E76-DCE6-3A6D-E0020C5BE8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9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07175C5-CB2F-2BAC-3704-54DCD1BF0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031" y="1068169"/>
            <a:ext cx="10115939" cy="268154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1905E-33E7-852F-94E3-8E100B3D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400" y="914400"/>
            <a:ext cx="10363200" cy="502920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7799F7-CBB1-9649-7D06-F7EEFD4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FC5CA-DB29-4B8C-C004-72E4EC761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E3CB2D2A-7172-87CE-D493-DAF52D62EB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8031" y="4027047"/>
            <a:ext cx="10115939" cy="176278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06953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4" y="2057401"/>
            <a:ext cx="4627186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68185" y="2057401"/>
            <a:ext cx="4609399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0DF0B-6602-19D4-3110-4659C28780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72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3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355854D-70C0-E6E1-2A0C-284D00A21AE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5" y="2057401"/>
            <a:ext cx="3068678" cy="4119463"/>
          </a:xfrm>
        </p:spPr>
        <p:txBody>
          <a:bodyPr lIns="0">
            <a:normAutofit/>
          </a:bodyPr>
          <a:lstStyle>
            <a:lvl1pPr marL="320040" indent="-32004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000"/>
            </a:lvl1pPr>
            <a:lvl2pPr marL="457200" indent="-32004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eriod"/>
              <a:defRPr sz="2000"/>
            </a:lvl2pPr>
            <a:lvl3pPr marL="9144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rabicParenR"/>
              <a:defRPr sz="2000"/>
            </a:lvl3pPr>
            <a:lvl4pPr marL="13716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lphaLcParenR"/>
              <a:defRPr sz="2000"/>
            </a:lvl4pPr>
            <a:lvl5pPr marL="1828800" indent="-320040">
              <a:spcBef>
                <a:spcPts val="1000"/>
              </a:spcBef>
              <a:spcAft>
                <a:spcPts val="1200"/>
              </a:spcAft>
              <a:buFont typeface="+mj-lt"/>
              <a:buAutoNum type="romanL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91727" y="2057401"/>
            <a:ext cx="6085857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7B331F9-6D4A-5020-969F-E961AF374E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3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and Conten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57912CB-B8F8-1E65-094F-AD3220E6C7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03363" y="2061969"/>
            <a:ext cx="4592637" cy="48053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87262" y="2052736"/>
            <a:ext cx="4490320" cy="480059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09D86D-3DDE-CA24-4CAA-DF6944B9BC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10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2F216-62F1-7E0B-63FD-51C27CDA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1F31D-B959-2AD8-9208-FF08B574D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C8C7-5C6C-400B-AEC0-4D8178161B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105D6-7B52-4B7D-9473-BCD571A93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AA0A-7090-4FA3-AD1C-CD4570404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2136" y="5943601"/>
            <a:ext cx="968983" cy="65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pc="15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2" r:id="rId12"/>
    <p:sldLayoutId id="214748368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dhomelessness.org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54C9E-20FB-B999-9303-C71D1334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220" y="4592559"/>
            <a:ext cx="10734955" cy="1215957"/>
          </a:xfrm>
        </p:spPr>
        <p:txBody>
          <a:bodyPr>
            <a:normAutofit fontScale="90000"/>
          </a:bodyPr>
          <a:lstStyle/>
          <a:p>
            <a:pPr algn="r"/>
            <a:r>
              <a:rPr lang="en-US" sz="4800" dirty="0"/>
              <a:t>2025 WY CoC Competition Overview</a:t>
            </a:r>
            <a:br>
              <a:rPr lang="en-US" sz="4800" dirty="0"/>
            </a:br>
            <a:r>
              <a:rPr lang="en-US" sz="3600" dirty="0"/>
              <a:t>December 2, 2025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78822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01732C-7338-DBA0-BD19-1FA883047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/>
          <a:lstStyle/>
          <a:p>
            <a:r>
              <a:rPr lang="en-US" dirty="0"/>
              <a:t>Thank</a:t>
            </a:r>
            <a:br>
              <a:rPr lang="en-US" dirty="0"/>
            </a:br>
            <a:r>
              <a:rPr lang="en-US" dirty="0"/>
              <a:t>you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ECFE66-A9E7-A365-967B-2FD670CB392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2286" y="690465"/>
            <a:ext cx="4784372" cy="5253089"/>
          </a:xfrm>
        </p:spPr>
        <p:txBody>
          <a:bodyPr/>
          <a:lstStyle/>
          <a:p>
            <a:r>
              <a:rPr lang="en-US" b="1" dirty="0"/>
              <a:t>Anna Edwards</a:t>
            </a:r>
          </a:p>
          <a:p>
            <a:r>
              <a:rPr lang="en-US" b="1" dirty="0"/>
              <a:t>WY CoC Coordinator</a:t>
            </a:r>
          </a:p>
          <a:p>
            <a:r>
              <a:rPr lang="en-US" dirty="0"/>
              <a:t>307-251-2423</a:t>
            </a:r>
          </a:p>
          <a:p>
            <a:r>
              <a:rPr lang="en-US" dirty="0"/>
              <a:t>Anna.Edwards@wycoc.org</a:t>
            </a:r>
          </a:p>
          <a:p>
            <a:r>
              <a:rPr lang="en-US" dirty="0"/>
              <a:t>www.wycoc.org</a:t>
            </a:r>
          </a:p>
        </p:txBody>
      </p:sp>
    </p:spTree>
    <p:extLst>
      <p:ext uri="{BB962C8B-B14F-4D97-AF65-F5344CB8AC3E}">
        <p14:creationId xmlns:p14="http://schemas.microsoft.com/office/powerpoint/2010/main" val="70437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97761-0B88-A5E8-0B78-C39173D05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FY2025 Continuum of Care (CoC) Program Competition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A04E6-CD61-B962-4287-DEC1993C32D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50153" y="2108722"/>
            <a:ext cx="8552264" cy="45748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Federal Deadline</a:t>
            </a:r>
            <a:r>
              <a:rPr lang="en-US" dirty="0"/>
              <a:t>: January 14, 2026, 8:00pm EST</a:t>
            </a:r>
          </a:p>
          <a:p>
            <a:pPr marL="0" indent="0">
              <a:buNone/>
            </a:pPr>
            <a:r>
              <a:rPr lang="en-US" dirty="0"/>
              <a:t>CoC Deadlines: </a:t>
            </a:r>
          </a:p>
          <a:p>
            <a:pPr marL="457200" lvl="1" indent="0">
              <a:buNone/>
            </a:pPr>
            <a:r>
              <a:rPr lang="en-US" dirty="0"/>
              <a:t>- </a:t>
            </a:r>
            <a:r>
              <a:rPr lang="en-US" b="1" dirty="0"/>
              <a:t>Letter of Intent due</a:t>
            </a:r>
            <a:r>
              <a:rPr lang="en-US" dirty="0"/>
              <a:t>: 12/3/2025 @ 5:00 p.m.</a:t>
            </a:r>
          </a:p>
          <a:p>
            <a:pPr marL="457200" lvl="1" indent="0">
              <a:buNone/>
            </a:pPr>
            <a:r>
              <a:rPr lang="en-US" dirty="0"/>
              <a:t>- </a:t>
            </a:r>
            <a:r>
              <a:rPr lang="en-US" b="1" dirty="0"/>
              <a:t>Applicant proposals in E-Snaps due</a:t>
            </a:r>
            <a:r>
              <a:rPr lang="en-US" dirty="0"/>
              <a:t>: 12/19/2025 @ 5:00 p.m.</a:t>
            </a:r>
          </a:p>
          <a:p>
            <a:pPr marL="457200" lvl="1" indent="0">
              <a:buNone/>
            </a:pPr>
            <a:r>
              <a:rPr lang="en-US" dirty="0"/>
              <a:t>- </a:t>
            </a:r>
            <a:r>
              <a:rPr lang="en-US" b="1" dirty="0"/>
              <a:t>Review &amp; Ranking announcement</a:t>
            </a:r>
            <a:r>
              <a:rPr lang="en-US" dirty="0"/>
              <a:t>: 1/6/2026 @ 12:00 p.m.</a:t>
            </a:r>
          </a:p>
          <a:p>
            <a:pPr marL="457200" lvl="1" indent="0">
              <a:buNone/>
            </a:pPr>
            <a:r>
              <a:rPr lang="en-US" dirty="0"/>
              <a:t>- </a:t>
            </a:r>
            <a:r>
              <a:rPr lang="en-US" b="1" dirty="0"/>
              <a:t>Written appeals due</a:t>
            </a:r>
            <a:r>
              <a:rPr lang="en-US" dirty="0"/>
              <a:t>: 1/9/2026 @ 12:00 p.m.</a:t>
            </a:r>
          </a:p>
          <a:p>
            <a:pPr marL="457200" lvl="1" indent="0">
              <a:buNone/>
            </a:pPr>
            <a:r>
              <a:rPr lang="en-US" dirty="0"/>
              <a:t>- </a:t>
            </a:r>
            <a:r>
              <a:rPr lang="en-US" b="1" dirty="0"/>
              <a:t>Appeal review &amp; final rankings</a:t>
            </a:r>
            <a:r>
              <a:rPr lang="en-US" dirty="0"/>
              <a:t>: 1/12/2026 @ 1:00 p.m.</a:t>
            </a:r>
          </a:p>
          <a:p>
            <a:pPr lvl="1">
              <a:buFontTx/>
              <a:buChar char="-"/>
            </a:pPr>
            <a:r>
              <a:rPr lang="en-US" b="1" dirty="0"/>
              <a:t>Final application submission in E-Snaps</a:t>
            </a:r>
            <a:r>
              <a:rPr lang="en-US" dirty="0"/>
              <a:t>: 1/12/2026 @ 11:59 p.m.</a:t>
            </a:r>
            <a:r>
              <a:rPr lang="en-US" b="1" dirty="0"/>
              <a:t> </a:t>
            </a:r>
          </a:p>
          <a:p>
            <a:pPr marL="457200" lvl="1" indent="0">
              <a:buNone/>
            </a:pPr>
            <a:r>
              <a:rPr lang="en-US" sz="1200" b="1" dirty="0"/>
              <a:t>Source:</a:t>
            </a:r>
            <a:br>
              <a:rPr lang="en-US" sz="1200" dirty="0"/>
            </a:br>
            <a:r>
              <a:rPr lang="en-US" sz="1200"/>
              <a:t>Presentation based </a:t>
            </a:r>
            <a:r>
              <a:rPr lang="en-US" sz="1200" dirty="0"/>
              <a:t>on </a:t>
            </a:r>
            <a:r>
              <a:rPr lang="en-US" sz="1200" i="1" dirty="0"/>
              <a:t>FY2025 CoC Program NOFO: Full Analysis</a:t>
            </a:r>
            <a:br>
              <a:rPr lang="en-US" sz="1200" dirty="0"/>
            </a:br>
            <a:r>
              <a:rPr lang="en-US" sz="1200" dirty="0"/>
              <a:t>National Alliance to End Homelessness (Nov 2025)</a:t>
            </a:r>
            <a:br>
              <a:rPr lang="en-US" sz="1200" dirty="0"/>
            </a:br>
            <a:r>
              <a:rPr lang="en-US" sz="1200" dirty="0">
                <a:hlinkClick r:id="rId2"/>
              </a:rPr>
              <a:t>https://endhomelessness</a:t>
            </a:r>
            <a:r>
              <a:rPr lang="en-US" sz="1200">
                <a:hlinkClick r:id="rId2"/>
              </a:rPr>
              <a:t>.org</a:t>
            </a:r>
            <a:r>
              <a:rPr lang="en-US" sz="1200"/>
              <a:t> </a:t>
            </a:r>
            <a:endParaRPr lang="en-US" sz="12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4601E-33F5-5714-867D-A0B584DA7C1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" name="Picture 9" descr="A logo with a house on it&#10;&#10;Description automatically generated">
            <a:extLst>
              <a:ext uri="{FF2B5EF4-FFF2-40B4-BE49-F238E27FC236}">
                <a16:creationId xmlns:a16="http://schemas.microsoft.com/office/drawing/2014/main" id="{A23784DA-F7A5-4248-A693-A4713A6955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7762" y="5243209"/>
            <a:ext cx="2146572" cy="126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455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B81A6-589C-E697-42CF-AE223910A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Tiered Funding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840BA-AF2A-357C-3874-AD2206FBD35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b="1" dirty="0"/>
              <a:t>Tier 1:</a:t>
            </a:r>
            <a:r>
              <a:rPr lang="en-US" dirty="0"/>
              <a:t> 30% (down from 90% in 2024)</a:t>
            </a:r>
          </a:p>
          <a:p>
            <a:pPr lvl="2">
              <a:buFontTx/>
              <a:buChar char="-"/>
            </a:pPr>
            <a:r>
              <a:rPr lang="en-US" dirty="0"/>
              <a:t>Must meet quality/threshold</a:t>
            </a:r>
          </a:p>
          <a:p>
            <a:pPr marL="0" indent="0">
              <a:buNone/>
            </a:pPr>
            <a:r>
              <a:rPr lang="en-US" dirty="0"/>
              <a:t>-   </a:t>
            </a:r>
            <a:r>
              <a:rPr lang="en-US" b="1" dirty="0"/>
              <a:t>Tier 2</a:t>
            </a:r>
            <a:r>
              <a:rPr lang="en-US" dirty="0"/>
              <a:t>: 70% (up from 10% in 2024)</a:t>
            </a:r>
          </a:p>
          <a:p>
            <a:pPr marL="0" indent="0">
              <a:buNone/>
            </a:pPr>
            <a:r>
              <a:rPr lang="en-US" dirty="0"/>
              <a:t>	- Competitive, based on Merit Review + CoC ranking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06237-188B-4D9A-F868-F3C0BE0E2BD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5" descr="A logo with a house on it&#10;&#10;Description automatically generated">
            <a:extLst>
              <a:ext uri="{FF2B5EF4-FFF2-40B4-BE49-F238E27FC236}">
                <a16:creationId xmlns:a16="http://schemas.microsoft.com/office/drawing/2014/main" id="{BFB58354-40DB-4896-C3DF-FD19FBAEC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762" y="5243209"/>
            <a:ext cx="2146572" cy="126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31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966EA-6B83-C76B-FF1B-D552B4CCB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NOFO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8023F-5FF5-180B-FB16-217452655D2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Tier 1 reduced to 30%</a:t>
            </a:r>
          </a:p>
          <a:p>
            <a:r>
              <a:rPr lang="en-US" dirty="0"/>
              <a:t>Permanent Housing capped at 30% ARD</a:t>
            </a:r>
          </a:p>
          <a:p>
            <a:r>
              <a:rPr lang="en-US" dirty="0"/>
              <a:t>All projects must compete (includes YHDP and DV Bonus renewals)</a:t>
            </a:r>
          </a:p>
          <a:p>
            <a:r>
              <a:rPr lang="en-US" dirty="0"/>
              <a:t>New prohibitions added (racial preferences, non‑binary sex definitions, harm reduction)</a:t>
            </a:r>
          </a:p>
          <a:p>
            <a:r>
              <a:rPr lang="en-US" dirty="0"/>
              <a:t>Treatment &amp; recovery emphasized (required services, treatment availability)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35C63-8042-49E6-BD2A-679F5CDD161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 descr="A logo with a house on it&#10;&#10;Description automatically generated">
            <a:extLst>
              <a:ext uri="{FF2B5EF4-FFF2-40B4-BE49-F238E27FC236}">
                <a16:creationId xmlns:a16="http://schemas.microsoft.com/office/drawing/2014/main" id="{912227DE-9AA9-F51D-ED96-DADAEE3173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762" y="5243209"/>
            <a:ext cx="2146572" cy="126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365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E4DAC-62FF-5FA3-4AB4-8B1C8EA07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NOFO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152F6-F457-7EA7-463E-A44A3BE1686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Public safety emphasized (laws, enforcement, partnerships)</a:t>
            </a:r>
          </a:p>
          <a:p>
            <a:r>
              <a:rPr lang="en-US" dirty="0"/>
              <a:t>New project requirements (TH, RRH, PSH, Street Outreach)</a:t>
            </a:r>
          </a:p>
          <a:p>
            <a:r>
              <a:rPr lang="en-US" dirty="0"/>
              <a:t>Merit Review replaces CoC scoring (130‑point system)</a:t>
            </a:r>
          </a:p>
          <a:p>
            <a:r>
              <a:rPr lang="en-US" dirty="0"/>
              <a:t>Tier 2 favors required services</a:t>
            </a:r>
          </a:p>
          <a:p>
            <a:r>
              <a:rPr lang="en-US" dirty="0"/>
              <a:t>Expanded Risk Review (audits, reports, complaints)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35BE94-30B8-A06E-6BC6-BA26D8FBE5C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 descr="A logo with a house on it&#10;&#10;Description automatically generated">
            <a:extLst>
              <a:ext uri="{FF2B5EF4-FFF2-40B4-BE49-F238E27FC236}">
                <a16:creationId xmlns:a16="http://schemas.microsoft.com/office/drawing/2014/main" id="{5F1C62F8-2BC8-5810-FFF6-6118A20BB2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762" y="5243209"/>
            <a:ext cx="2146572" cy="126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643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DA89D-3E23-FD06-9401-73D3B6CC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FY2025 Policy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6E0DB-4930-87E3-A9B0-465C8EEDB8F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Ending unsheltered homelessness </a:t>
            </a:r>
            <a:r>
              <a:rPr lang="en-US" dirty="0"/>
              <a:t>(focus on SUD &amp; mental health)</a:t>
            </a:r>
          </a:p>
          <a:p>
            <a:r>
              <a:rPr lang="en-US" b="1" dirty="0"/>
              <a:t>Prioritizing treatment &amp; recovery </a:t>
            </a:r>
            <a:r>
              <a:rPr lang="en-US" dirty="0"/>
              <a:t>(on‑site, 40 hrs./week for TH participants)</a:t>
            </a:r>
          </a:p>
          <a:p>
            <a:r>
              <a:rPr lang="en-US" b="1" dirty="0"/>
              <a:t>Advancing public safety </a:t>
            </a:r>
            <a:r>
              <a:rPr lang="en-US" dirty="0"/>
              <a:t>(Grants Pass v. Johnson decision)</a:t>
            </a:r>
          </a:p>
          <a:p>
            <a:r>
              <a:rPr lang="en-US" b="1" dirty="0"/>
              <a:t>Promoting self‑sufficiency </a:t>
            </a:r>
            <a:r>
              <a:rPr lang="en-US" dirty="0"/>
              <a:t>(employment, independence)</a:t>
            </a:r>
          </a:p>
          <a:p>
            <a:r>
              <a:rPr lang="en-US" b="1" dirty="0"/>
              <a:t>Improving outcomes </a:t>
            </a:r>
            <a:r>
              <a:rPr lang="en-US" dirty="0"/>
              <a:t>(reduce homelessness, increase income)</a:t>
            </a:r>
          </a:p>
          <a:p>
            <a:r>
              <a:rPr lang="en-US" b="1" dirty="0"/>
              <a:t>Minimizing trauma </a:t>
            </a:r>
            <a:r>
              <a:rPr lang="en-US" dirty="0"/>
              <a:t>(trauma‑informed care, safe single‑sex spaces)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CAB881-7DE9-3623-FF80-4F6F95C2AFB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5" descr="A logo with a house on it&#10;&#10;Description automatically generated">
            <a:extLst>
              <a:ext uri="{FF2B5EF4-FFF2-40B4-BE49-F238E27FC236}">
                <a16:creationId xmlns:a16="http://schemas.microsoft.com/office/drawing/2014/main" id="{2220454C-759A-D51A-D00C-FBB417C115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762" y="5243209"/>
            <a:ext cx="2146572" cy="126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719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34055-9529-8308-977D-81F1D0E27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Merit Review (130 pts)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B029A-A63F-E977-1DDA-291A1815756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Project Capacity/Ranking</a:t>
            </a:r>
            <a:r>
              <a:rPr lang="en-US" dirty="0"/>
              <a:t>: 9 pts</a:t>
            </a:r>
          </a:p>
          <a:p>
            <a:r>
              <a:rPr lang="en-US" b="1" dirty="0"/>
              <a:t>System Performance</a:t>
            </a:r>
            <a:r>
              <a:rPr lang="en-US" dirty="0"/>
              <a:t>: 40 pts</a:t>
            </a:r>
          </a:p>
          <a:p>
            <a:r>
              <a:rPr lang="en-US" b="1" dirty="0"/>
              <a:t>Coordination &amp; Engagement</a:t>
            </a:r>
            <a:r>
              <a:rPr lang="en-US" dirty="0"/>
              <a:t>: 81 pts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FC5CC6-A0EA-229F-71B4-DD097122334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5" descr="A logo with a house on it&#10;&#10;Description automatically generated">
            <a:extLst>
              <a:ext uri="{FF2B5EF4-FFF2-40B4-BE49-F238E27FC236}">
                <a16:creationId xmlns:a16="http://schemas.microsoft.com/office/drawing/2014/main" id="{B5D3BA32-5E70-ECF3-7717-2699D38F9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762" y="5243209"/>
            <a:ext cx="2146572" cy="126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4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FC048-25E3-2656-E4E2-0D891958E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Bonus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E9998-AF53-E987-3756-F17CD4DEDBC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15 points </a:t>
            </a:r>
            <a:r>
              <a:rPr lang="en-US" dirty="0"/>
              <a:t>→ CoC mergers</a:t>
            </a:r>
          </a:p>
          <a:p>
            <a:r>
              <a:rPr lang="en-US" b="1" dirty="0"/>
              <a:t>Up to 4 points </a:t>
            </a:r>
            <a:r>
              <a:rPr lang="en-US" dirty="0"/>
              <a:t>→ Policy Initiative Preference Points</a:t>
            </a:r>
          </a:p>
          <a:p>
            <a:pPr lvl="1"/>
            <a:r>
              <a:rPr lang="en-US" dirty="0"/>
              <a:t>Opportunity Zone inclusion</a:t>
            </a:r>
          </a:p>
          <a:p>
            <a:pPr lvl="1"/>
            <a:r>
              <a:rPr lang="en-US" dirty="0"/>
              <a:t>SAVE immigration status verification/UFA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66FBAE-D91B-9C90-E1C1-30892AFD049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 descr="A logo with a house on it&#10;&#10;Description automatically generated">
            <a:extLst>
              <a:ext uri="{FF2B5EF4-FFF2-40B4-BE49-F238E27FC236}">
                <a16:creationId xmlns:a16="http://schemas.microsoft.com/office/drawing/2014/main" id="{A31B2D40-DDFB-FA2E-4ECF-5529BE9431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762" y="5243209"/>
            <a:ext cx="2146572" cy="126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749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9A624-E945-8622-CBC6-6EE2B9DB0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EB089-9667-9492-E4B3-F2CF7F89175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Financial controls, audits, management systems</a:t>
            </a:r>
          </a:p>
          <a:p>
            <a:r>
              <a:rPr lang="en-US" dirty="0"/>
              <a:t>NEW: Media reports, IG/GAO findings, public complaints</a:t>
            </a:r>
          </a:p>
          <a:p>
            <a:r>
              <a:rPr lang="en-US" dirty="0"/>
              <a:t>History of subsidizing activities conflicting with NOFO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35FC25-C242-6D5B-CD4C-04D78AFF507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 descr="A logo with a house on it&#10;&#10;Description automatically generated">
            <a:extLst>
              <a:ext uri="{FF2B5EF4-FFF2-40B4-BE49-F238E27FC236}">
                <a16:creationId xmlns:a16="http://schemas.microsoft.com/office/drawing/2014/main" id="{E75D27B2-C46A-CABA-4C29-ED6729251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762" y="5243209"/>
            <a:ext cx="2146572" cy="126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41701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8696B"/>
      </a:accent1>
      <a:accent2>
        <a:srgbClr val="95B8BF"/>
      </a:accent2>
      <a:accent3>
        <a:srgbClr val="BFD4D9"/>
      </a:accent3>
      <a:accent4>
        <a:srgbClr val="5B4839"/>
      </a:accent4>
      <a:accent5>
        <a:srgbClr val="C3A398"/>
      </a:accent5>
      <a:accent6>
        <a:srgbClr val="CA553E"/>
      </a:accent6>
      <a:hlink>
        <a:srgbClr val="0563C1"/>
      </a:hlink>
      <a:folHlink>
        <a:srgbClr val="954F72"/>
      </a:folHlink>
    </a:clrScheme>
    <a:fontScheme name="Custom 30">
      <a:majorFont>
        <a:latin typeface="Tisa Offc Serif Pro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78544816_Win32_SL_V10" id="{8934A6D9-B969-498F-A646-4B502FD69C4E}" vid="{AA78C1C8-456D-41A9-83FC-BC8B9A8EE3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DB7358-0BCB-4DEB-B717-C1D7CC555F0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DE3707C-8CAB-4302-B7E1-D32E1543E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9E9DE5-EFFE-4262-A023-32732F0B66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{6D59AFD2-41B5-49F3-826B-B12BAC623DBD}TF3977e381-cba5-49b1-ba43-b5d865517af907ebbda9_win32-372d4d6ae720</Template>
  <TotalTime>1360</TotalTime>
  <Words>474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Tisa Offc Serif Pro</vt:lpstr>
      <vt:lpstr>Univers Light</vt:lpstr>
      <vt:lpstr>Custom</vt:lpstr>
      <vt:lpstr>2025 WY CoC Competition Overview December 2, 2025</vt:lpstr>
      <vt:lpstr>FY2025 Continuum of Care (CoC) Program Competition </vt:lpstr>
      <vt:lpstr>Tiered Funding Structure</vt:lpstr>
      <vt:lpstr>Top NOFO Changes</vt:lpstr>
      <vt:lpstr>Top NOFO Changes</vt:lpstr>
      <vt:lpstr>FY2025 Policy Priorities</vt:lpstr>
      <vt:lpstr>Merit Review (130 pts)</vt:lpstr>
      <vt:lpstr>Bonus Points</vt:lpstr>
      <vt:lpstr>Risk Review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Edwards</dc:creator>
  <cp:lastModifiedBy>Anna Edwards</cp:lastModifiedBy>
  <cp:revision>1</cp:revision>
  <dcterms:created xsi:type="dcterms:W3CDTF">2025-12-02T17:42:15Z</dcterms:created>
  <dcterms:modified xsi:type="dcterms:W3CDTF">2025-12-03T16:22:43Z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